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91" r:id="rId2"/>
    <p:sldMasterId id="2147483703" r:id="rId3"/>
  </p:sldMasterIdLst>
  <p:notesMasterIdLst>
    <p:notesMasterId r:id="rId10"/>
  </p:notesMasterIdLst>
  <p:sldIdLst>
    <p:sldId id="275" r:id="rId4"/>
    <p:sldId id="279" r:id="rId5"/>
    <p:sldId id="257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246277-77B3-44A1-AB1B-9CFD535C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3922-27CC-4110-8D1B-DA4CB417D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F0EDE-4A7D-4805-9DB9-B4716D3B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876CB-8763-40AD-8F8D-920F10FB8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BB2A-9101-490E-A31E-20BCBC53A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B41F-0700-4E12-9142-F309CD20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E8A99-36E7-4C4B-85D8-6D2A5257C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FEB4-AD1B-42FD-920D-7DA161CAE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A4C8-A682-40A5-B732-1C111B94A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42DCB-47E1-4430-99E7-7CFC2E150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44131-6C25-4192-AE73-BB0C9FB35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C3D5B-EB1A-4CA0-BA97-C95DB22C7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3CFA-90B4-46C5-8866-68CB9ED9C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C11EA-21AD-457E-84AE-30393C270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651B-8EF3-4A98-A267-D7E44260B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F493-5961-40FA-9087-405F4EA5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8520-6CA9-4596-87DC-1D687B0F9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2DB20-5E8A-4E72-8DD1-C545BD33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28A4-3516-4EA4-9CA6-3115D9860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562F-D254-45F9-A0C3-C95639D55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19EB-F976-4E43-A19D-AFE0A7BEC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BDA0-FDBE-4E2D-B643-C8CF4C1F5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0DC1-BA66-4765-A019-DD9C499B2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2FB7-6099-422D-A0E7-A11754B1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BA7B-3703-49A8-A0DF-344FCA55B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C6AF-E379-46BD-8A55-B58AA8CF3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3796-97E5-4757-A7BA-2B15B5E4E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359E-3069-4E41-879C-52D36BB40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6D1DE-9A79-4751-A920-CE1CEBD77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000B4-31B0-44B8-A92B-C26CDF5F6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CA8D-99F6-41AB-9E87-F4EAEE512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2B676-3032-4951-B689-C6611759E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  <a:defRPr/>
            </a:pPr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12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100">
                <a:latin typeface="+mn-lt"/>
              </a:rPr>
              <a:t>A.) Response A</a:t>
            </a:r>
          </a:p>
        </p:txBody>
      </p:sp>
      <p:sp>
        <p:nvSpPr>
          <p:cNvPr id="13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100">
                <a:latin typeface="+mn-lt"/>
              </a:rPr>
              <a:t>B.) Response B</a:t>
            </a:r>
          </a:p>
        </p:txBody>
      </p:sp>
      <p:sp>
        <p:nvSpPr>
          <p:cNvPr id="14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100">
                <a:latin typeface="+mn-lt"/>
              </a:rPr>
              <a:t>C.) Response C</a:t>
            </a:r>
          </a:p>
        </p:txBody>
      </p:sp>
      <p:sp>
        <p:nvSpPr>
          <p:cNvPr id="15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100">
                <a:latin typeface="+mn-lt"/>
              </a:rPr>
              <a:t>D.) Response D</a:t>
            </a:r>
          </a:p>
        </p:txBody>
      </p:sp>
      <p:sp>
        <p:nvSpPr>
          <p:cNvPr id="16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100">
                <a:latin typeface="+mn-lt"/>
              </a:rPr>
              <a:t>E.) Response E</a:t>
            </a:r>
          </a:p>
        </p:txBody>
      </p:sp>
      <p:sp>
        <p:nvSpPr>
          <p:cNvPr id="17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18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/>
              <a:t>iRespond Graph</a:t>
            </a:r>
          </a:p>
        </p:txBody>
      </p:sp>
      <p:grpSp>
        <p:nvGrpSpPr>
          <p:cNvPr id="205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3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2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15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18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21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24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205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4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17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20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23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26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205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2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2063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2064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2065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2066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  <p:cxnSp>
          <p:nvCxnSpPr>
            <p:cNvPr id="2067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</p:cxnSp>
      </p:grpSp>
      <p:grpSp>
        <p:nvGrpSpPr>
          <p:cNvPr id="205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2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4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6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43F043-1A35-4CBD-AD0E-B2DCA61A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13669" y="5045302"/>
            <a:ext cx="824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FFFF00"/>
                </a:solidFill>
              </a:rPr>
              <a:t>Ic</a:t>
            </a:r>
            <a:endParaRPr lang="en-US" sz="30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1404" y="2149702"/>
            <a:ext cx="579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19974" y="3140302"/>
            <a:ext cx="579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5750" y="4054702"/>
            <a:ext cx="824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FFFF00"/>
                </a:solidFill>
              </a:rPr>
              <a:t>Oc</a:t>
            </a:r>
            <a:endParaRPr lang="en-US" sz="3000" b="1" dirty="0">
              <a:solidFill>
                <a:srgbClr val="FFFF00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841171" y="3064102"/>
            <a:ext cx="7475220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862559" y="4022183"/>
            <a:ext cx="7475220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862559" y="4984307"/>
            <a:ext cx="7475220" cy="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793477" y="2230083"/>
            <a:ext cx="0" cy="3840480"/>
          </a:xfrm>
          <a:prstGeom prst="line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37746" y="2057400"/>
            <a:ext cx="1600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FFFF00"/>
                </a:solidFill>
                <a:latin typeface="+mn-lt"/>
              </a:rPr>
              <a:t>Solid/Brittle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95602" y="2057400"/>
            <a:ext cx="1030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Rocks</a:t>
            </a:r>
            <a:r>
              <a:rPr lang="en-US" sz="2100" b="1" dirty="0">
                <a:solidFill>
                  <a:srgbClr val="FFFF00"/>
                </a:solidFill>
                <a:latin typeface="+mn-lt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85651" y="3235879"/>
            <a:ext cx="25434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FFFF00"/>
                </a:solidFill>
                <a:latin typeface="+mn-lt"/>
              </a:rPr>
              <a:t>Semi-Solid, Molten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3669" y="3227892"/>
            <a:ext cx="9273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Rocks</a:t>
            </a:r>
            <a:r>
              <a:rPr lang="en-US" sz="2100" b="1" dirty="0">
                <a:solidFill>
                  <a:srgbClr val="FFFF00"/>
                </a:solidFill>
                <a:latin typeface="+mn-lt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41187" y="4174404"/>
            <a:ext cx="9483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FFFF00"/>
                </a:solidFill>
                <a:latin typeface="+mn-lt"/>
              </a:rPr>
              <a:t>Liquid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61389" y="4130864"/>
            <a:ext cx="15768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u="sng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Iron/Nickel</a:t>
            </a:r>
            <a:r>
              <a:rPr lang="en-US" sz="2100" b="1" dirty="0">
                <a:solidFill>
                  <a:srgbClr val="FFFF00"/>
                </a:solidFill>
                <a:latin typeface="+mn-lt"/>
              </a:rPr>
              <a:t>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34031" y="5121502"/>
            <a:ext cx="9483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rgbClr val="FFFF00"/>
                </a:solidFill>
                <a:latin typeface="+mn-lt"/>
              </a:rPr>
              <a:t>Solid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0124" y="5080482"/>
            <a:ext cx="1583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u="sng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Iron/Nickel</a:t>
            </a:r>
            <a:r>
              <a:rPr lang="en-US" sz="2100" b="1" dirty="0">
                <a:solidFill>
                  <a:srgbClr val="FFFF00"/>
                </a:solidFill>
                <a:latin typeface="+mn-lt"/>
              </a:rPr>
              <a:t>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87070" y="2584886"/>
            <a:ext cx="48724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Outermost,  Coldest, Thinnest, Least </a:t>
            </a:r>
            <a:r>
              <a:rPr lang="en-US" sz="21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Dense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70296" y="3341289"/>
            <a:ext cx="32176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Thickest,  “Plastic </a:t>
            </a:r>
            <a:r>
              <a:rPr lang="en-US" sz="21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Layer”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58372" y="4271576"/>
            <a:ext cx="13468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All Liquid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176799" y="5242065"/>
            <a:ext cx="32512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Innermost, Hottest, Densest</a:t>
            </a:r>
            <a:endParaRPr lang="en-US" sz="21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669" y="2475388"/>
            <a:ext cx="8808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Crust</a:t>
            </a:r>
            <a:endParaRPr lang="en-US" sz="2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95308" y="3445102"/>
            <a:ext cx="10467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Mantle</a:t>
            </a:r>
            <a:endParaRPr lang="en-US" sz="2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3971" y="4359502"/>
            <a:ext cx="14865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Outer Core</a:t>
            </a:r>
            <a:endParaRPr lang="en-US" sz="2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3971" y="5448070"/>
            <a:ext cx="14865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Inner Core</a:t>
            </a:r>
            <a:endParaRPr lang="en-US" sz="2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68565" y="4503501"/>
            <a:ext cx="1346835" cy="73866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Magnetic Field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48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Earth Layers Compare/</a:t>
            </a:r>
            <a:r>
              <a:rPr lang="en-US" sz="4800" b="1" i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Contrst</a:t>
            </a:r>
            <a:endParaRPr lang="en-US" sz="4800" b="1" i="1" u="sng" dirty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1000" y="1066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Complete the Earth Layers T-Chart</a:t>
            </a:r>
            <a:endParaRPr lang="en-US" sz="2800" b="1" i="1" u="sng" dirty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4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ldLvl="3"/>
      <p:bldP spid="14" grpId="0" bldLvl="3"/>
      <p:bldP spid="17" grpId="0" bldLvl="3"/>
      <p:bldP spid="18" grpId="0" bldLvl="3"/>
      <p:bldP spid="31" grpId="0" bldLvl="3"/>
      <p:bldP spid="32" grpId="0" bldLvl="3"/>
      <p:bldP spid="35" grpId="0" bldLvl="3"/>
      <p:bldP spid="36" grpId="0" bldLvl="3"/>
      <p:bldP spid="44" grpId="0" bldLvl="3"/>
      <p:bldP spid="45" grpId="0" bldLvl="3"/>
      <p:bldP spid="46" grpId="0" bldLvl="3"/>
      <p:bldP spid="47" grpId="0" bldLvl="3"/>
      <p:bldP spid="53" grpId="0" bldLvl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290155"/>
            <a:ext cx="8458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>
                <a:latin typeface="Arial" pitchFamily="34" charset="0"/>
                <a:ea typeface="Malgun Gothic"/>
                <a:cs typeface="Arial" pitchFamily="34" charset="0"/>
              </a:rPr>
              <a:t>Use HOTTER, COOLER, DENSER, or LESS DENSE for each comparison/contrast fill-in.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1522512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1.  What happens to temperature and density as you move from Crust to the Core?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743" y="2573354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 you move from Crust to the Core: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276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The temperature increases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836347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The density increases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514" y="4396094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The pressure increases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5136683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They all increase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290155"/>
            <a:ext cx="84582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>
                <a:latin typeface="Arial" pitchFamily="34" charset="0"/>
                <a:ea typeface="Malgun Gothic"/>
                <a:cs typeface="Arial" pitchFamily="34" charset="0"/>
              </a:rPr>
              <a:t>Use HOTTER, COOLER, DENSER, or LESS DENSE for each comparison/contrast fill-in.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676400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2. 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The Crust is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______________________________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than the Mantle.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Cooler and less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" y="3181290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3. 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Outer Core is __________________________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than the Mantle.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306867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Hotter and more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2400" y="4933890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4.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Compared to the Outer Core, the Mantle is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____________________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473218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Cooler and less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853589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5.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Compared to the Crust, the Mantle is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__________________________________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69805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Hotter and more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" y="2642605"/>
            <a:ext cx="891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6.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Compared to the Inner Core, the Outer Core is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__________________________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95254" y="2475012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Cooler and less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2400" y="4547605"/>
            <a:ext cx="891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7.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Compared to the Mantle Core, the Outer Core is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_________________________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69430" y="4390348"/>
            <a:ext cx="335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Hotter and more dense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853589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8.  How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is the Inner Core different than the Outer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Core?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Solid,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liquid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0625" y="4004101"/>
            <a:ext cx="5965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9.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How is the Inner Core and the Outer core similar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?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8420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are both made of Iron/Nickel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00907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is more dense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hotter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37012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Inner core is deeper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4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853589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10.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How is the Mantle and the Crust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similar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They are both made out of ROCKS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0625" y="3581400"/>
            <a:ext cx="672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11. 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How is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Mantle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and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Crust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Malgun Gothic"/>
                <a:cs typeface="Arial" pitchFamily="34" charset="0"/>
              </a:rPr>
              <a:t>different?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061508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Crust is solid,  Mantle is semi-solid and molten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612178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Mantle is hotter and more dense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162848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Mantle is thicker (thickest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Crust is thinner (thinnest)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3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1" grpId="0"/>
      <p:bldP spid="14" grpId="0"/>
    </p:bldLst>
  </p:timing>
</p:sld>
</file>

<file path=ppt/theme/theme1.xml><?xml version="1.0" encoding="utf-8"?>
<a:theme xmlns:a="http://schemas.openxmlformats.org/drawingml/2006/main" name="iRespondQuestionMaster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711</TotalTime>
  <Words>325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Malgun Gothic</vt:lpstr>
      <vt:lpstr>Arial</vt:lpstr>
      <vt:lpstr>Calibri</vt:lpstr>
      <vt:lpstr>Times New Roman</vt:lpstr>
      <vt:lpstr>Wingdings</vt:lpstr>
      <vt:lpstr>iRespondQuestionMaster</vt:lpstr>
      <vt:lpstr>iRespondGraphMaster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Lindley 6th Grade Academy A T   T H E   B A R N E S   C E N T E R</dc:title>
  <dc:creator>Cobb County School District</dc:creator>
  <cp:lastModifiedBy>James Neal</cp:lastModifiedBy>
  <cp:revision>57</cp:revision>
  <dcterms:created xsi:type="dcterms:W3CDTF">2009-02-05T00:00:26Z</dcterms:created>
  <dcterms:modified xsi:type="dcterms:W3CDTF">2015-11-19T13:15:31Z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